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9" r:id="rId4"/>
    <p:sldId id="260" r:id="rId5"/>
    <p:sldId id="261" r:id="rId6"/>
    <p:sldId id="262"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0" d="100"/>
          <a:sy n="70" d="100"/>
        </p:scale>
        <p:origin x="5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B455B-5786-4658-B118-64618A153579}" type="datetimeFigureOut">
              <a:rPr lang="en-IN" smtClean="0"/>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200D9-2132-4D3F-B91E-E3057EC5AD9B}" type="slidenum">
              <a:rPr lang="en-IN" smtClean="0"/>
              <a:t>‹#›</a:t>
            </a:fld>
            <a:endParaRPr lang="en-IN"/>
          </a:p>
        </p:txBody>
      </p:sp>
    </p:spTree>
    <p:extLst>
      <p:ext uri="{BB962C8B-B14F-4D97-AF65-F5344CB8AC3E}">
        <p14:creationId xmlns:p14="http://schemas.microsoft.com/office/powerpoint/2010/main" val="1693528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A200D9-2132-4D3F-B91E-E3057EC5AD9B}" type="slidenum">
              <a:rPr lang="en-IN" smtClean="0"/>
              <a:t>3</a:t>
            </a:fld>
            <a:endParaRPr lang="en-IN"/>
          </a:p>
        </p:txBody>
      </p:sp>
    </p:spTree>
    <p:extLst>
      <p:ext uri="{BB962C8B-B14F-4D97-AF65-F5344CB8AC3E}">
        <p14:creationId xmlns:p14="http://schemas.microsoft.com/office/powerpoint/2010/main" val="386978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C49B-0FBD-D676-D52C-0E17BA99F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35286C-DFEB-5AC4-413F-041AB28C6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38663F-1589-AEBE-99DC-1188D0CD0736}"/>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5" name="Footer Placeholder 4">
            <a:extLst>
              <a:ext uri="{FF2B5EF4-FFF2-40B4-BE49-F238E27FC236}">
                <a16:creationId xmlns:a16="http://schemas.microsoft.com/office/drawing/2014/main" id="{D03F0A38-AB2E-9485-FFB9-0BCE6221F7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570602-FD96-CDEF-831F-1EC36D028C9B}"/>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1856076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7233-1001-08E9-6E71-BF2B02C889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79A504-F449-ECF6-5BD4-18C12160D7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11A72B-CC35-664E-7300-BB44FF3D3C97}"/>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5" name="Footer Placeholder 4">
            <a:extLst>
              <a:ext uri="{FF2B5EF4-FFF2-40B4-BE49-F238E27FC236}">
                <a16:creationId xmlns:a16="http://schemas.microsoft.com/office/drawing/2014/main" id="{5813D57B-4A0F-4D19-5D78-0A04CA1EA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490BCB-E3F2-C9F9-6843-8D16645EC3B1}"/>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1258893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36327-3593-5A9A-6E98-6DC27764E7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E408C13-3289-995A-B348-973C1CAA6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DECA7-6B13-DABA-8A69-35B32937FC21}"/>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5" name="Footer Placeholder 4">
            <a:extLst>
              <a:ext uri="{FF2B5EF4-FFF2-40B4-BE49-F238E27FC236}">
                <a16:creationId xmlns:a16="http://schemas.microsoft.com/office/drawing/2014/main" id="{26E61947-ABC8-39C6-1884-7519330F4D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AB19D9-1107-EB1A-D209-F08E81B45F1A}"/>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311357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B6D3-EAD7-F5DB-CFCC-93D99B4370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E513DB-584A-93CF-AA03-B52E9A730B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CB95FE-C727-D92C-32B4-F9C735995544}"/>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5" name="Footer Placeholder 4">
            <a:extLst>
              <a:ext uri="{FF2B5EF4-FFF2-40B4-BE49-F238E27FC236}">
                <a16:creationId xmlns:a16="http://schemas.microsoft.com/office/drawing/2014/main" id="{DAAA2C77-96C1-B16B-10AA-29DA03B9E2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E6AAF6-5B3C-09EE-B083-9C2660BCCA4F}"/>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493361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8D8C-C626-D45C-02A0-74FD44F86C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974569-BE8B-5A3B-CB9C-B9C7BF0EF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4005F9-B2F5-CEAC-1870-54E25AFE94BD}"/>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5" name="Footer Placeholder 4">
            <a:extLst>
              <a:ext uri="{FF2B5EF4-FFF2-40B4-BE49-F238E27FC236}">
                <a16:creationId xmlns:a16="http://schemas.microsoft.com/office/drawing/2014/main" id="{A50063C4-CC11-A7A0-DE38-038485F285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C9D7B9-CD64-4D62-5783-7557B2B3D195}"/>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50087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E480-EE8A-E3DC-EB48-35878D5AE6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A28A5F-C0FC-7C36-F4C8-3932B67DD4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12B4BB-ED4D-C61A-A24A-A613D9E2DB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6586C-F088-879D-55DC-C7B6CDCF19F1}"/>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6" name="Footer Placeholder 5">
            <a:extLst>
              <a:ext uri="{FF2B5EF4-FFF2-40B4-BE49-F238E27FC236}">
                <a16:creationId xmlns:a16="http://schemas.microsoft.com/office/drawing/2014/main" id="{00F445B8-7590-1F48-828E-75C945D510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EB4A88-05AB-C785-C0DD-53EFF98E9F38}"/>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152252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575F-964B-AD8D-EEA2-AF35FC5D9E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24A67F-2CBB-7076-4FFC-0B686625B6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6EFB2C-57E8-183C-C9BD-D01C1BC1B1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32DF05-2354-516E-4F3E-7DA8A0085C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01F2DA-F24C-0231-876F-A3F9872DF6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D67690-BE9B-DE2E-CD44-9B32B409A0F9}"/>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8" name="Footer Placeholder 7">
            <a:extLst>
              <a:ext uri="{FF2B5EF4-FFF2-40B4-BE49-F238E27FC236}">
                <a16:creationId xmlns:a16="http://schemas.microsoft.com/office/drawing/2014/main" id="{134B23F3-80B9-2502-97E8-44E2F956E28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752C9B-544D-53B8-2E32-8F37C7DB81F1}"/>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251861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1962-2035-F51F-1AEF-C350556661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382DD1-C5EB-791C-BFD9-5E9B610FD2E9}"/>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4" name="Footer Placeholder 3">
            <a:extLst>
              <a:ext uri="{FF2B5EF4-FFF2-40B4-BE49-F238E27FC236}">
                <a16:creationId xmlns:a16="http://schemas.microsoft.com/office/drawing/2014/main" id="{5316ADF5-D64A-9A23-D1F2-0F176C7867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5CBC10-D002-AF07-9881-A981C9DA6512}"/>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143825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C39DEE-7EBB-25CD-29D6-9374FF53016B}"/>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3" name="Footer Placeholder 2">
            <a:extLst>
              <a:ext uri="{FF2B5EF4-FFF2-40B4-BE49-F238E27FC236}">
                <a16:creationId xmlns:a16="http://schemas.microsoft.com/office/drawing/2014/main" id="{C912B05A-2594-F3D2-BB25-B380D10E1D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3FFF02-28D4-EEA2-C4FC-2937D91A1B0F}"/>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375772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0381-A051-1E0A-FDAC-8C45A288E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47B218-174E-E1A9-CEFE-7AC3740CD3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710C95-24E0-05F1-FCFF-E21FE6CD5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148BA-55D8-BED1-768C-9DBEB24929A7}"/>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6" name="Footer Placeholder 5">
            <a:extLst>
              <a:ext uri="{FF2B5EF4-FFF2-40B4-BE49-F238E27FC236}">
                <a16:creationId xmlns:a16="http://schemas.microsoft.com/office/drawing/2014/main" id="{1C1A6BE8-5754-65CB-2AB0-85445BD05F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1B1455-245D-6A27-0B8F-6733E9578FA3}"/>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152640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346B-6AE7-624F-A639-948120BA1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EFA5A2-1518-6F90-DAB6-AF2416600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47549C-3A5E-8C9A-F643-5D2ED32D6A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53A274-21BE-1C99-1C31-63A4DAB0A0E3}"/>
              </a:ext>
            </a:extLst>
          </p:cNvPr>
          <p:cNvSpPr>
            <a:spLocks noGrp="1"/>
          </p:cNvSpPr>
          <p:nvPr>
            <p:ph type="dt" sz="half" idx="10"/>
          </p:nvPr>
        </p:nvSpPr>
        <p:spPr/>
        <p:txBody>
          <a:bodyPr/>
          <a:lstStyle/>
          <a:p>
            <a:fld id="{DBB9E1CE-7BD3-4BCA-A360-7A5A281AC515}" type="datetimeFigureOut">
              <a:rPr lang="en-IN" smtClean="0"/>
              <a:t>23-03-2023</a:t>
            </a:fld>
            <a:endParaRPr lang="en-IN"/>
          </a:p>
        </p:txBody>
      </p:sp>
      <p:sp>
        <p:nvSpPr>
          <p:cNvPr id="6" name="Footer Placeholder 5">
            <a:extLst>
              <a:ext uri="{FF2B5EF4-FFF2-40B4-BE49-F238E27FC236}">
                <a16:creationId xmlns:a16="http://schemas.microsoft.com/office/drawing/2014/main" id="{B8128637-B38F-43D4-CA4E-AF17575262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36F1F2-FAF4-B234-6E26-4D77ECF524FE}"/>
              </a:ext>
            </a:extLst>
          </p:cNvPr>
          <p:cNvSpPr>
            <a:spLocks noGrp="1"/>
          </p:cNvSpPr>
          <p:nvPr>
            <p:ph type="sldNum" sz="quarter" idx="12"/>
          </p:nvPr>
        </p:nvSpPr>
        <p:spPr/>
        <p:txBody>
          <a:bodyPr/>
          <a:lstStyle/>
          <a:p>
            <a:fld id="{67A19FC1-6B12-4875-AB37-0879481AB66E}" type="slidenum">
              <a:rPr lang="en-IN" smtClean="0"/>
              <a:t>‹#›</a:t>
            </a:fld>
            <a:endParaRPr lang="en-IN"/>
          </a:p>
        </p:txBody>
      </p:sp>
    </p:spTree>
    <p:extLst>
      <p:ext uri="{BB962C8B-B14F-4D97-AF65-F5344CB8AC3E}">
        <p14:creationId xmlns:p14="http://schemas.microsoft.com/office/powerpoint/2010/main" val="2760019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CFCC6-D78C-0FE6-4480-7E3575798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ED54D6-F774-D7D7-712A-A7263D8C16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D2FDB-6063-A787-8AB2-07194CE13D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B9E1CE-7BD3-4BCA-A360-7A5A281AC515}" type="datetimeFigureOut">
              <a:rPr lang="en-IN" smtClean="0"/>
              <a:t>23-03-2023</a:t>
            </a:fld>
            <a:endParaRPr lang="en-IN"/>
          </a:p>
        </p:txBody>
      </p:sp>
      <p:sp>
        <p:nvSpPr>
          <p:cNvPr id="5" name="Footer Placeholder 4">
            <a:extLst>
              <a:ext uri="{FF2B5EF4-FFF2-40B4-BE49-F238E27FC236}">
                <a16:creationId xmlns:a16="http://schemas.microsoft.com/office/drawing/2014/main" id="{62C18B91-FC68-5A6C-B558-4EFB2B99E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127DF0-A5D5-1606-5A85-DB8B0D2C4D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19FC1-6B12-4875-AB37-0879481AB66E}" type="slidenum">
              <a:rPr lang="en-IN" smtClean="0"/>
              <a:t>‹#›</a:t>
            </a:fld>
            <a:endParaRPr lang="en-IN"/>
          </a:p>
        </p:txBody>
      </p:sp>
    </p:spTree>
    <p:extLst>
      <p:ext uri="{BB962C8B-B14F-4D97-AF65-F5344CB8AC3E}">
        <p14:creationId xmlns:p14="http://schemas.microsoft.com/office/powerpoint/2010/main" val="2458377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6544-4205-ABE1-2BF4-129A11B40988}"/>
              </a:ext>
            </a:extLst>
          </p:cNvPr>
          <p:cNvSpPr>
            <a:spLocks noGrp="1"/>
          </p:cNvSpPr>
          <p:nvPr>
            <p:ph type="ctrTitle"/>
          </p:nvPr>
        </p:nvSpPr>
        <p:spPr>
          <a:xfrm>
            <a:off x="0" y="0"/>
            <a:ext cx="12192000" cy="3509963"/>
          </a:xfrm>
          <a:solidFill>
            <a:schemeClr val="accent5">
              <a:lumMod val="40000"/>
              <a:lumOff val="60000"/>
            </a:schemeClr>
          </a:solidFill>
        </p:spPr>
        <p:txBody>
          <a:bodyPr>
            <a:normAutofit/>
          </a:bodyPr>
          <a:lstStyle/>
          <a:p>
            <a:r>
              <a:rPr lang="en-US" sz="7300" b="1" i="0">
                <a:solidFill>
                  <a:srgbClr val="1C4980"/>
                </a:solidFill>
                <a:effectLst/>
                <a:latin typeface="Inter"/>
              </a:rPr>
              <a:t>VisualiZeal</a:t>
            </a:r>
            <a:r>
              <a:rPr lang="en-US" b="1" i="0">
                <a:solidFill>
                  <a:srgbClr val="1C4980"/>
                </a:solidFill>
                <a:effectLst/>
                <a:latin typeface="Inter"/>
              </a:rPr>
              <a:t> </a:t>
            </a:r>
            <a:br>
              <a:rPr lang="en-US" b="1" i="0">
                <a:solidFill>
                  <a:srgbClr val="1C4980"/>
                </a:solidFill>
                <a:effectLst/>
                <a:latin typeface="Inter"/>
              </a:rPr>
            </a:br>
            <a:r>
              <a:rPr lang="en-US" i="0">
                <a:solidFill>
                  <a:srgbClr val="1C4980"/>
                </a:solidFill>
                <a:effectLst/>
                <a:latin typeface="Inter"/>
              </a:rPr>
              <a:t>Data speaks, visualization amplifies</a:t>
            </a:r>
            <a:br>
              <a:rPr lang="en-US" b="1" i="0">
                <a:solidFill>
                  <a:srgbClr val="1C4980"/>
                </a:solidFill>
                <a:effectLst/>
                <a:latin typeface="Inter"/>
              </a:rPr>
            </a:br>
            <a:endParaRPr lang="en-IN" dirty="0"/>
          </a:p>
        </p:txBody>
      </p:sp>
      <p:sp>
        <p:nvSpPr>
          <p:cNvPr id="3" name="Subtitle 2">
            <a:extLst>
              <a:ext uri="{FF2B5EF4-FFF2-40B4-BE49-F238E27FC236}">
                <a16:creationId xmlns:a16="http://schemas.microsoft.com/office/drawing/2014/main" id="{B56B0A74-6700-3213-6D80-8EC493F7AD9F}"/>
              </a:ext>
            </a:extLst>
          </p:cNvPr>
          <p:cNvSpPr>
            <a:spLocks noGrp="1"/>
          </p:cNvSpPr>
          <p:nvPr>
            <p:ph type="subTitle" idx="1"/>
          </p:nvPr>
        </p:nvSpPr>
        <p:spPr>
          <a:xfrm>
            <a:off x="6096000" y="3524122"/>
            <a:ext cx="4071486" cy="3348037"/>
          </a:xfrm>
        </p:spPr>
        <p:txBody>
          <a:bodyPr>
            <a:normAutofit/>
          </a:bodyPr>
          <a:lstStyle/>
          <a:p>
            <a:pPr algn="l"/>
            <a:endParaRPr lang="en-IN" sz="2800" b="1" dirty="0"/>
          </a:p>
          <a:p>
            <a:pPr algn="l"/>
            <a:r>
              <a:rPr lang="en-IN" sz="2800" b="1" dirty="0"/>
              <a:t>Submitted By:</a:t>
            </a:r>
          </a:p>
          <a:p>
            <a:pPr algn="l"/>
            <a:r>
              <a:rPr lang="en-IN" sz="2800" b="1" dirty="0"/>
              <a:t>Team NIT Trichy</a:t>
            </a:r>
          </a:p>
          <a:p>
            <a:pPr algn="l"/>
            <a:r>
              <a:rPr lang="en-IN" sz="2800" dirty="0"/>
              <a:t>Mahesh Nanavare</a:t>
            </a:r>
          </a:p>
          <a:p>
            <a:pPr algn="l"/>
            <a:r>
              <a:rPr lang="en-IN" sz="2800" dirty="0"/>
              <a:t>Harshal Babar</a:t>
            </a:r>
          </a:p>
        </p:txBody>
      </p:sp>
      <p:pic>
        <p:nvPicPr>
          <p:cNvPr id="8" name="Picture 7" descr="A picture containing graphical user interface&#10;&#10;Description automatically generated">
            <a:extLst>
              <a:ext uri="{FF2B5EF4-FFF2-40B4-BE49-F238E27FC236}">
                <a16:creationId xmlns:a16="http://schemas.microsoft.com/office/drawing/2014/main" id="{EDF4298E-8949-A42C-CB6E-ED74C4E97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39" y="3429000"/>
            <a:ext cx="4891614" cy="3424948"/>
          </a:xfrm>
          <a:prstGeom prst="rect">
            <a:avLst/>
          </a:prstGeom>
        </p:spPr>
      </p:pic>
    </p:spTree>
    <p:extLst>
      <p:ext uri="{BB962C8B-B14F-4D97-AF65-F5344CB8AC3E}">
        <p14:creationId xmlns:p14="http://schemas.microsoft.com/office/powerpoint/2010/main" val="175999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D478-FF14-26F2-B2F7-4E0C00098361}"/>
              </a:ext>
            </a:extLst>
          </p:cNvPr>
          <p:cNvSpPr>
            <a:spLocks noGrp="1"/>
          </p:cNvSpPr>
          <p:nvPr>
            <p:ph type="title"/>
          </p:nvPr>
        </p:nvSpPr>
        <p:spPr>
          <a:xfrm>
            <a:off x="1" y="0"/>
            <a:ext cx="5201264" cy="6857999"/>
          </a:xfrm>
          <a:solidFill>
            <a:schemeClr val="accent5">
              <a:lumMod val="40000"/>
              <a:lumOff val="60000"/>
            </a:schemeClr>
          </a:solidFill>
        </p:spPr>
        <p:txBody>
          <a:bodyPr>
            <a:normAutofit/>
          </a:bodyPr>
          <a:lstStyle/>
          <a:p>
            <a:pPr marL="514350" indent="-514350" algn="just">
              <a:buFont typeface="+mj-lt"/>
              <a:buAutoNum type="arabicPeriod"/>
            </a:pPr>
            <a:r>
              <a:rPr lang="en-US" sz="2800" dirty="0">
                <a:ln w="0"/>
                <a:effectLst>
                  <a:outerShdw blurRad="38100" dist="19050" dir="2700000" algn="tl" rotWithShape="0">
                    <a:schemeClr val="dk1">
                      <a:alpha val="40000"/>
                    </a:schemeClr>
                  </a:outerShdw>
                </a:effectLst>
              </a:rPr>
              <a:t>How has the sales trend evolved for each region and product category over the past years?</a:t>
            </a:r>
            <a:endParaRPr lang="en-IN" sz="2800" dirty="0">
              <a:ln w="0"/>
              <a:effectLst>
                <a:outerShdw blurRad="38100" dist="19050" dir="2700000" algn="tl" rotWithShape="0">
                  <a:schemeClr val="dk1">
                    <a:alpha val="40000"/>
                  </a:schemeClr>
                </a:outerShdw>
              </a:effectLst>
            </a:endParaRPr>
          </a:p>
        </p:txBody>
      </p:sp>
      <p:pic>
        <p:nvPicPr>
          <p:cNvPr id="5" name="Content Placeholder 4" descr="Chart, line chart&#10;&#10;Description automatically generated">
            <a:extLst>
              <a:ext uri="{FF2B5EF4-FFF2-40B4-BE49-F238E27FC236}">
                <a16:creationId xmlns:a16="http://schemas.microsoft.com/office/drawing/2014/main" id="{DAED3CD0-D1D9-4348-BB9F-15288B61F7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3263" y="3563900"/>
            <a:ext cx="6116327" cy="3202807"/>
          </a:xfrm>
        </p:spPr>
      </p:pic>
      <p:pic>
        <p:nvPicPr>
          <p:cNvPr id="7" name="Picture 6" descr="Chart, line chart">
            <a:extLst>
              <a:ext uri="{FF2B5EF4-FFF2-40B4-BE49-F238E27FC236}">
                <a16:creationId xmlns:a16="http://schemas.microsoft.com/office/drawing/2014/main" id="{CDAA40B4-23FA-9A6E-48D2-AB1867B73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262" y="119318"/>
            <a:ext cx="6103931" cy="3202807"/>
          </a:xfrm>
          <a:prstGeom prst="rect">
            <a:avLst/>
          </a:prstGeom>
        </p:spPr>
      </p:pic>
    </p:spTree>
    <p:extLst>
      <p:ext uri="{BB962C8B-B14F-4D97-AF65-F5344CB8AC3E}">
        <p14:creationId xmlns:p14="http://schemas.microsoft.com/office/powerpoint/2010/main" val="1232855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FF9220C-9EB0-769B-3CED-D58452FF25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6279" y="1943612"/>
            <a:ext cx="4441865" cy="4351338"/>
          </a:xfrm>
          <a:ln>
            <a:solidFill>
              <a:schemeClr val="tx1"/>
            </a:solidFill>
          </a:ln>
        </p:spPr>
      </p:pic>
      <p:grpSp>
        <p:nvGrpSpPr>
          <p:cNvPr id="11" name="Group 10">
            <a:extLst>
              <a:ext uri="{FF2B5EF4-FFF2-40B4-BE49-F238E27FC236}">
                <a16:creationId xmlns:a16="http://schemas.microsoft.com/office/drawing/2014/main" id="{B258D044-D0EB-CD7C-E6E2-09438CEB84CB}"/>
              </a:ext>
            </a:extLst>
          </p:cNvPr>
          <p:cNvGrpSpPr/>
          <p:nvPr/>
        </p:nvGrpSpPr>
        <p:grpSpPr>
          <a:xfrm>
            <a:off x="5091128" y="1934697"/>
            <a:ext cx="6790097" cy="4360253"/>
            <a:chOff x="5077438" y="1943612"/>
            <a:chExt cx="6790097" cy="4360253"/>
          </a:xfrm>
        </p:grpSpPr>
        <p:pic>
          <p:nvPicPr>
            <p:cNvPr id="7" name="Picture 6" descr="Table&#10;&#10;Description automatically generated">
              <a:extLst>
                <a:ext uri="{FF2B5EF4-FFF2-40B4-BE49-F238E27FC236}">
                  <a16:creationId xmlns:a16="http://schemas.microsoft.com/office/drawing/2014/main" id="{5E9D5376-E43B-D408-6B5C-0376EB656218}"/>
                </a:ext>
              </a:extLst>
            </p:cNvPr>
            <p:cNvPicPr>
              <a:picLocks noChangeAspect="1"/>
            </p:cNvPicPr>
            <p:nvPr/>
          </p:nvPicPr>
          <p:blipFill rotWithShape="1">
            <a:blip r:embed="rId4">
              <a:extLst>
                <a:ext uri="{28A0092B-C50C-407E-A947-70E740481C1C}">
                  <a14:useLocalDpi xmlns:a14="http://schemas.microsoft.com/office/drawing/2010/main" val="0"/>
                </a:ext>
              </a:extLst>
            </a:blip>
            <a:srcRect b="26120"/>
            <a:stretch/>
          </p:blipFill>
          <p:spPr>
            <a:xfrm>
              <a:off x="5077438" y="1943612"/>
              <a:ext cx="3456962" cy="4350142"/>
            </a:xfrm>
            <a:prstGeom prst="rect">
              <a:avLst/>
            </a:prstGeom>
          </p:spPr>
        </p:pic>
        <p:pic>
          <p:nvPicPr>
            <p:cNvPr id="9" name="Picture 8" descr="Table&#10;&#10;Description automatically generated">
              <a:extLst>
                <a:ext uri="{FF2B5EF4-FFF2-40B4-BE49-F238E27FC236}">
                  <a16:creationId xmlns:a16="http://schemas.microsoft.com/office/drawing/2014/main" id="{E5F29B20-103B-5E99-B5A8-6F346CE32116}"/>
                </a:ext>
              </a:extLst>
            </p:cNvPr>
            <p:cNvPicPr>
              <a:picLocks noChangeAspect="1"/>
            </p:cNvPicPr>
            <p:nvPr/>
          </p:nvPicPr>
          <p:blipFill rotWithShape="1">
            <a:blip r:embed="rId5">
              <a:extLst>
                <a:ext uri="{28A0092B-C50C-407E-A947-70E740481C1C}">
                  <a14:useLocalDpi xmlns:a14="http://schemas.microsoft.com/office/drawing/2010/main" val="0"/>
                </a:ext>
              </a:extLst>
            </a:blip>
            <a:srcRect b="26120"/>
            <a:stretch/>
          </p:blipFill>
          <p:spPr>
            <a:xfrm>
              <a:off x="8677203" y="1943612"/>
              <a:ext cx="3190332" cy="4360253"/>
            </a:xfrm>
            <a:prstGeom prst="rect">
              <a:avLst/>
            </a:prstGeom>
          </p:spPr>
        </p:pic>
        <p:sp>
          <p:nvSpPr>
            <p:cNvPr id="10" name="Rectangle 9">
              <a:extLst>
                <a:ext uri="{FF2B5EF4-FFF2-40B4-BE49-F238E27FC236}">
                  <a16:creationId xmlns:a16="http://schemas.microsoft.com/office/drawing/2014/main" id="{D45C03D8-8810-8A00-20AA-C69BE7D796E8}"/>
                </a:ext>
              </a:extLst>
            </p:cNvPr>
            <p:cNvSpPr/>
            <p:nvPr/>
          </p:nvSpPr>
          <p:spPr>
            <a:xfrm>
              <a:off x="5077438" y="1943612"/>
              <a:ext cx="6790097" cy="4360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itle 5">
            <a:extLst>
              <a:ext uri="{FF2B5EF4-FFF2-40B4-BE49-F238E27FC236}">
                <a16:creationId xmlns:a16="http://schemas.microsoft.com/office/drawing/2014/main" id="{174AE9AD-7C0E-4422-6451-C1748A5DFBE9}"/>
              </a:ext>
            </a:extLst>
          </p:cNvPr>
          <p:cNvSpPr>
            <a:spLocks noGrp="1"/>
          </p:cNvSpPr>
          <p:nvPr>
            <p:ph type="title"/>
          </p:nvPr>
        </p:nvSpPr>
        <p:spPr/>
        <p:txBody>
          <a:bodyPr/>
          <a:lstStyle/>
          <a:p>
            <a:endParaRPr lang="en-IN"/>
          </a:p>
        </p:txBody>
      </p:sp>
      <p:sp>
        <p:nvSpPr>
          <p:cNvPr id="8" name="Title 1">
            <a:extLst>
              <a:ext uri="{FF2B5EF4-FFF2-40B4-BE49-F238E27FC236}">
                <a16:creationId xmlns:a16="http://schemas.microsoft.com/office/drawing/2014/main" id="{51A840F7-D668-276C-EEEF-94491B382786}"/>
              </a:ext>
            </a:extLst>
          </p:cNvPr>
          <p:cNvSpPr txBox="1">
            <a:spLocks/>
          </p:cNvSpPr>
          <p:nvPr/>
        </p:nvSpPr>
        <p:spPr>
          <a:xfrm>
            <a:off x="0" y="1"/>
            <a:ext cx="12192000" cy="1690688"/>
          </a:xfrm>
          <a:prstGeom prst="rect">
            <a:avLst/>
          </a:prstGeom>
          <a:solidFill>
            <a:schemeClr val="accent5">
              <a:lumMod val="40000"/>
              <a:lumOff val="6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800" dirty="0">
                <a:ln w="0"/>
                <a:effectLst>
                  <a:outerShdw blurRad="38100" dist="19050" dir="2700000" algn="tl" rotWithShape="0">
                    <a:schemeClr val="dk1">
                      <a:alpha val="40000"/>
                    </a:schemeClr>
                  </a:outerShdw>
                </a:effectLst>
              </a:rPr>
              <a:t>2. Which states have the highest sales for a particular sub-category of products and which shipping mode is most used in those states?</a:t>
            </a:r>
          </a:p>
        </p:txBody>
      </p:sp>
    </p:spTree>
    <p:extLst>
      <p:ext uri="{BB962C8B-B14F-4D97-AF65-F5344CB8AC3E}">
        <p14:creationId xmlns:p14="http://schemas.microsoft.com/office/powerpoint/2010/main" val="879851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3514-0F70-7759-0074-FC79CE7A066B}"/>
              </a:ext>
            </a:extLst>
          </p:cNvPr>
          <p:cNvSpPr>
            <a:spLocks noGrp="1"/>
          </p:cNvSpPr>
          <p:nvPr>
            <p:ph type="title"/>
          </p:nvPr>
        </p:nvSpPr>
        <p:spPr>
          <a:xfrm>
            <a:off x="0" y="1"/>
            <a:ext cx="12192000" cy="1690688"/>
          </a:xfrm>
          <a:solidFill>
            <a:schemeClr val="accent5">
              <a:lumMod val="40000"/>
              <a:lumOff val="60000"/>
            </a:schemeClr>
          </a:solidFill>
        </p:spPr>
        <p:txBody>
          <a:bodyPr>
            <a:noAutofit/>
          </a:bodyPr>
          <a:lstStyle/>
          <a:p>
            <a:pPr algn="just"/>
            <a:r>
              <a:rPr lang="en-US" sz="2800" dirty="0">
                <a:ln w="0"/>
                <a:effectLst>
                  <a:outerShdw blurRad="38100" dist="19050" dir="2700000" algn="tl" rotWithShape="0">
                    <a:schemeClr val="dk1">
                      <a:alpha val="40000"/>
                    </a:schemeClr>
                  </a:outerShdw>
                </a:effectLst>
              </a:rPr>
              <a:t>3. How does the sales performance of a particular sub-category of products vary across different regions, and how does this compare to the overall sales performance of the same sub-category of products across all regions?</a:t>
            </a:r>
            <a:endParaRPr lang="en-IN" sz="2800" dirty="0">
              <a:ln w="0"/>
              <a:effectLst>
                <a:outerShdw blurRad="38100" dist="19050" dir="2700000" algn="tl" rotWithShape="0">
                  <a:schemeClr val="dk1">
                    <a:alpha val="40000"/>
                  </a:schemeClr>
                </a:outerShdw>
              </a:effectLst>
            </a:endParaRPr>
          </a:p>
        </p:txBody>
      </p:sp>
      <p:pic>
        <p:nvPicPr>
          <p:cNvPr id="5" name="Content Placeholder 4" descr="Chart, bar chart&#10;&#10;Description automatically generated">
            <a:extLst>
              <a:ext uri="{FF2B5EF4-FFF2-40B4-BE49-F238E27FC236}">
                <a16:creationId xmlns:a16="http://schemas.microsoft.com/office/drawing/2014/main" id="{FF04B434-EC11-C914-B7A1-1133B4B8B8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324" y="2085322"/>
            <a:ext cx="7386676" cy="3894337"/>
          </a:xfrm>
        </p:spPr>
      </p:pic>
      <p:pic>
        <p:nvPicPr>
          <p:cNvPr id="7" name="Picture 6" descr="Table&#10;&#10;Description automatically generated">
            <a:extLst>
              <a:ext uri="{FF2B5EF4-FFF2-40B4-BE49-F238E27FC236}">
                <a16:creationId xmlns:a16="http://schemas.microsoft.com/office/drawing/2014/main" id="{9C4BEE6D-C4BC-C6B1-8D86-411215A7C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 y="2085323"/>
            <a:ext cx="4678728" cy="3894337"/>
          </a:xfrm>
          <a:prstGeom prst="rect">
            <a:avLst/>
          </a:prstGeom>
          <a:ln>
            <a:solidFill>
              <a:schemeClr val="tx1"/>
            </a:solidFill>
          </a:ln>
        </p:spPr>
      </p:pic>
    </p:spTree>
    <p:extLst>
      <p:ext uri="{BB962C8B-B14F-4D97-AF65-F5344CB8AC3E}">
        <p14:creationId xmlns:p14="http://schemas.microsoft.com/office/powerpoint/2010/main" val="93004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FC33-80E3-2DAD-FE25-948F7B8EC9F0}"/>
              </a:ext>
            </a:extLst>
          </p:cNvPr>
          <p:cNvSpPr>
            <a:spLocks noGrp="1"/>
          </p:cNvSpPr>
          <p:nvPr>
            <p:ph type="title"/>
          </p:nvPr>
        </p:nvSpPr>
        <p:spPr>
          <a:xfrm>
            <a:off x="0" y="1"/>
            <a:ext cx="12192000" cy="1263614"/>
          </a:xfrm>
          <a:solidFill>
            <a:schemeClr val="accent5">
              <a:lumMod val="40000"/>
              <a:lumOff val="60000"/>
            </a:schemeClr>
          </a:solidFill>
        </p:spPr>
        <p:txBody>
          <a:bodyPr>
            <a:noAutofit/>
          </a:bodyPr>
          <a:lstStyle/>
          <a:p>
            <a:pPr algn="just"/>
            <a:r>
              <a:rPr lang="en-US" sz="2800" dirty="0">
                <a:ln w="0"/>
                <a:effectLst>
                  <a:outerShdw blurRad="38100" dist="19050" dir="2700000" algn="tl" rotWithShape="0">
                    <a:schemeClr val="dk1">
                      <a:alpha val="40000"/>
                    </a:schemeClr>
                  </a:outerShdw>
                </a:effectLst>
              </a:rPr>
              <a:t>4. Can you identify any patterns or trends in the shipping modes used for orders placed in a particular segment of customers? Are these patterns consistent across different product categories and regions?</a:t>
            </a:r>
            <a:endParaRPr lang="en-IN" sz="2800" dirty="0">
              <a:ln w="0"/>
              <a:effectLst>
                <a:outerShdw blurRad="38100" dist="19050" dir="2700000" algn="tl" rotWithShape="0">
                  <a:schemeClr val="dk1">
                    <a:alpha val="40000"/>
                  </a:schemeClr>
                </a:outerShdw>
              </a:effectLst>
            </a:endParaRPr>
          </a:p>
        </p:txBody>
      </p:sp>
      <p:pic>
        <p:nvPicPr>
          <p:cNvPr id="5" name="Content Placeholder 4" descr="Graphical user interface, application, Teams&#10;&#10;Description automatically generated">
            <a:extLst>
              <a:ext uri="{FF2B5EF4-FFF2-40B4-BE49-F238E27FC236}">
                <a16:creationId xmlns:a16="http://schemas.microsoft.com/office/drawing/2014/main" id="{3CBF4966-8A99-75E9-96A9-9134EB1368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828" y="1263614"/>
            <a:ext cx="9884343" cy="5594386"/>
          </a:xfrm>
        </p:spPr>
      </p:pic>
    </p:spTree>
    <p:extLst>
      <p:ext uri="{BB962C8B-B14F-4D97-AF65-F5344CB8AC3E}">
        <p14:creationId xmlns:p14="http://schemas.microsoft.com/office/powerpoint/2010/main" val="74079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6F13-8D7A-87E3-5D8E-D40E4BAB32DC}"/>
              </a:ext>
            </a:extLst>
          </p:cNvPr>
          <p:cNvSpPr>
            <a:spLocks noGrp="1"/>
          </p:cNvSpPr>
          <p:nvPr>
            <p:ph type="title"/>
          </p:nvPr>
        </p:nvSpPr>
        <p:spPr>
          <a:xfrm>
            <a:off x="0" y="0"/>
            <a:ext cx="12192000" cy="1325563"/>
          </a:xfrm>
          <a:solidFill>
            <a:schemeClr val="accent5">
              <a:lumMod val="40000"/>
              <a:lumOff val="60000"/>
            </a:schemeClr>
          </a:solidFill>
        </p:spPr>
        <p:txBody>
          <a:bodyPr>
            <a:noAutofit/>
          </a:bodyPr>
          <a:lstStyle/>
          <a:p>
            <a:pPr algn="just"/>
            <a:r>
              <a:rPr lang="en-US" sz="2400" dirty="0">
                <a:ln w="0"/>
                <a:effectLst>
                  <a:outerShdw blurRad="38100" dist="19050" dir="2700000" algn="tl" rotWithShape="0">
                    <a:schemeClr val="dk1">
                      <a:alpha val="40000"/>
                    </a:schemeClr>
                  </a:outerShdw>
                </a:effectLst>
              </a:rPr>
              <a:t>5. Can you identify any correlations between the sales performance of a particular product category and external factors such as weather patterns, economic indicators, or demographic data for the regions where the products are sold? How can this information be leveraged to optimize sales performance and customer satisfaction?</a:t>
            </a:r>
            <a:endParaRPr lang="en-IN" sz="2400" dirty="0">
              <a:ln w="0"/>
              <a:effectLst>
                <a:outerShdw blurRad="38100" dist="19050" dir="2700000" algn="tl" rotWithShape="0">
                  <a:schemeClr val="dk1">
                    <a:alpha val="40000"/>
                  </a:schemeClr>
                </a:outerShdw>
              </a:effectLst>
            </a:endParaRPr>
          </a:p>
        </p:txBody>
      </p:sp>
      <p:pic>
        <p:nvPicPr>
          <p:cNvPr id="5" name="Content Placeholder 4" descr="Chart&#10;&#10;Description automatically generated">
            <a:extLst>
              <a:ext uri="{FF2B5EF4-FFF2-40B4-BE49-F238E27FC236}">
                <a16:creationId xmlns:a16="http://schemas.microsoft.com/office/drawing/2014/main" id="{12AC5558-BC6B-BD6D-1DE4-F028ADE3D9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548" y="1440834"/>
            <a:ext cx="10574391" cy="5408022"/>
          </a:xfrm>
        </p:spPr>
      </p:pic>
    </p:spTree>
    <p:extLst>
      <p:ext uri="{BB962C8B-B14F-4D97-AF65-F5344CB8AC3E}">
        <p14:creationId xmlns:p14="http://schemas.microsoft.com/office/powerpoint/2010/main" val="90290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0EA8-6C8E-70A7-4551-B746A3C2E2B2}"/>
              </a:ext>
            </a:extLst>
          </p:cNvPr>
          <p:cNvSpPr>
            <a:spLocks noGrp="1"/>
          </p:cNvSpPr>
          <p:nvPr>
            <p:ph type="title"/>
          </p:nvPr>
        </p:nvSpPr>
        <p:spPr>
          <a:xfrm>
            <a:off x="1" y="0"/>
            <a:ext cx="12192000" cy="3288073"/>
          </a:xfrm>
          <a:solidFill>
            <a:schemeClr val="accent5">
              <a:lumMod val="40000"/>
              <a:lumOff val="60000"/>
            </a:schemeClr>
          </a:solidFill>
        </p:spPr>
        <p:txBody>
          <a:bodyPr>
            <a:normAutofit/>
          </a:bodyPr>
          <a:lstStyle/>
          <a:p>
            <a:pPr algn="ctr"/>
            <a:r>
              <a:rPr lang="en-IN" sz="8000" dirty="0">
                <a:ln w="0"/>
                <a:effectLst>
                  <a:outerShdw blurRad="38100" dist="19050" dir="2700000" algn="tl" rotWithShape="0">
                    <a:schemeClr val="dk1">
                      <a:alpha val="40000"/>
                    </a:schemeClr>
                  </a:outerShdw>
                </a:effectLst>
              </a:rPr>
              <a:t>Thank You!</a:t>
            </a:r>
          </a:p>
        </p:txBody>
      </p:sp>
      <p:pic>
        <p:nvPicPr>
          <p:cNvPr id="5" name="Picture 4" descr="A person in a suit&#10;&#10;Description automatically generated with low confidence">
            <a:extLst>
              <a:ext uri="{FF2B5EF4-FFF2-40B4-BE49-F238E27FC236}">
                <a16:creationId xmlns:a16="http://schemas.microsoft.com/office/drawing/2014/main" id="{22C370D8-A9C8-6C8D-51B9-96CDB093B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409950"/>
            <a:ext cx="6096000" cy="3448050"/>
          </a:xfrm>
          <a:prstGeom prst="rect">
            <a:avLst/>
          </a:prstGeom>
        </p:spPr>
      </p:pic>
    </p:spTree>
    <p:extLst>
      <p:ext uri="{BB962C8B-B14F-4D97-AF65-F5344CB8AC3E}">
        <p14:creationId xmlns:p14="http://schemas.microsoft.com/office/powerpoint/2010/main" val="3734757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FINAL Digital Marketing (214221017)</Template>
  <TotalTime>168</TotalTime>
  <Words>190</Words>
  <Application>Microsoft Office PowerPoint</Application>
  <PresentationFormat>Widescreen</PresentationFormat>
  <Paragraphs>13</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Inter</vt:lpstr>
      <vt:lpstr>Office Theme</vt:lpstr>
      <vt:lpstr>VisualiZeal  Data speaks, visualization amplifies </vt:lpstr>
      <vt:lpstr>How has the sales trend evolved for each region and product category over the past years?</vt:lpstr>
      <vt:lpstr>PowerPoint Presentation</vt:lpstr>
      <vt:lpstr>3. How does the sales performance of a particular sub-category of products vary across different regions, and how does this compare to the overall sales performance of the same sub-category of products across all regions?</vt:lpstr>
      <vt:lpstr>4. Can you identify any patterns or trends in the shipping modes used for orders placed in a particular segment of customers? Are these patterns consistent across different product categories and regions?</vt:lpstr>
      <vt:lpstr>5. Can you identify any correlations between the sales performance of a particular product category and external factors such as weather patterns, economic indicators, or demographic data for the regions where the products are sold? How can this information be leveraged to optimize sales performance and customer satisfaction?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VisualiZeal  Data speaks, visualization amplifies</dc:title>
  <dc:creator>Mahesh Nanavare</dc:creator>
  <cp:lastModifiedBy>Mahesh Nanavare</cp:lastModifiedBy>
  <cp:revision>18</cp:revision>
  <dcterms:created xsi:type="dcterms:W3CDTF">2023-03-23T12:46:29Z</dcterms:created>
  <dcterms:modified xsi:type="dcterms:W3CDTF">2023-03-23T17:47:03Z</dcterms:modified>
</cp:coreProperties>
</file>